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03" r:id="rId2"/>
    <p:sldId id="256" r:id="rId3"/>
    <p:sldId id="325" r:id="rId4"/>
    <p:sldId id="326" r:id="rId5"/>
    <p:sldId id="290" r:id="rId6"/>
    <p:sldId id="258" r:id="rId7"/>
    <p:sldId id="261" r:id="rId8"/>
    <p:sldId id="260" r:id="rId9"/>
    <p:sldId id="265" r:id="rId10"/>
    <p:sldId id="267" r:id="rId11"/>
    <p:sldId id="332" r:id="rId12"/>
    <p:sldId id="294" r:id="rId13"/>
    <p:sldId id="295" r:id="rId14"/>
    <p:sldId id="266" r:id="rId15"/>
    <p:sldId id="302" r:id="rId16"/>
    <p:sldId id="271" r:id="rId17"/>
    <p:sldId id="274" r:id="rId18"/>
    <p:sldId id="264" r:id="rId19"/>
    <p:sldId id="316" r:id="rId20"/>
    <p:sldId id="327" r:id="rId21"/>
    <p:sldId id="278" r:id="rId22"/>
    <p:sldId id="279" r:id="rId23"/>
    <p:sldId id="328" r:id="rId24"/>
    <p:sldId id="300" r:id="rId25"/>
    <p:sldId id="329" r:id="rId26"/>
    <p:sldId id="330" r:id="rId27"/>
    <p:sldId id="331" r:id="rId28"/>
    <p:sldId id="318" r:id="rId29"/>
    <p:sldId id="262" r:id="rId30"/>
    <p:sldId id="306" r:id="rId31"/>
    <p:sldId id="307" r:id="rId32"/>
    <p:sldId id="308" r:id="rId33"/>
    <p:sldId id="310" r:id="rId34"/>
    <p:sldId id="311" r:id="rId35"/>
    <p:sldId id="312" r:id="rId36"/>
    <p:sldId id="313" r:id="rId37"/>
    <p:sldId id="314" r:id="rId38"/>
    <p:sldId id="315" r:id="rId39"/>
    <p:sldId id="317" r:id="rId40"/>
    <p:sldId id="319" r:id="rId41"/>
    <p:sldId id="320" r:id="rId42"/>
    <p:sldId id="333" r:id="rId43"/>
    <p:sldId id="321" r:id="rId44"/>
    <p:sldId id="322" r:id="rId45"/>
    <p:sldId id="323" r:id="rId46"/>
    <p:sldId id="324" r:id="rId47"/>
    <p:sldId id="277" r:id="rId48"/>
    <p:sldId id="269" r:id="rId49"/>
    <p:sldId id="296" r:id="rId50"/>
    <p:sldId id="280" r:id="rId51"/>
    <p:sldId id="281" r:id="rId52"/>
    <p:sldId id="288" r:id="rId53"/>
    <p:sldId id="25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2674" autoAdjust="0"/>
  </p:normalViewPr>
  <p:slideViewPr>
    <p:cSldViewPr>
      <p:cViewPr varScale="1">
        <p:scale>
          <a:sx n="69" d="100"/>
          <a:sy n="69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63B43-7CCC-4D7A-84C2-CBA97C116CC2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CBC3C-DBB5-48F8-A922-C4AA66387C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3140968"/>
            <a:ext cx="75724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Опыт реализации казачьего компонента в МБОУ «Южно-Российский лицей казачества и народов Кавказа» города-курорта Железноводска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6084" y="5733256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FFFF00"/>
                </a:solidFill>
              </a:rPr>
              <a:t>Шевела Т.А., зам.директора по вопросам казачества</a:t>
            </a:r>
            <a:r>
              <a:rPr lang="ru-RU" dirty="0" smtClean="0">
                <a:solidFill>
                  <a:srgbClr val="FFFF00"/>
                </a:solidFill>
              </a:rPr>
              <a:t>,</a:t>
            </a: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630932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2012 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3" descr="C:\Documents and Settings\Шевела\Рабочий стол\новыййй.jpg"/>
          <p:cNvPicPr>
            <a:picLocks noChangeAspect="1" noChangeArrowheads="1"/>
          </p:cNvPicPr>
          <p:nvPr/>
        </p:nvPicPr>
        <p:blipFill>
          <a:blip r:embed="rId2" cstate="print"/>
          <a:srcRect l="10571" t="7595" r="14109" b="13924"/>
          <a:stretch>
            <a:fillRect/>
          </a:stretch>
        </p:blipFill>
        <p:spPr bwMode="auto">
          <a:xfrm>
            <a:off x="2915816" y="188640"/>
            <a:ext cx="2794062" cy="303915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advTm="937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Реализация казачьего компонента в воспитательной деятельности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5429288" cy="497205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Направления: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-  </a:t>
            </a:r>
            <a:r>
              <a:rPr lang="ru-RU" sz="2800" b="1" dirty="0" smtClean="0">
                <a:solidFill>
                  <a:schemeClr val="bg1"/>
                </a:solidFill>
              </a:rPr>
              <a:t>военно-патриотическое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техническое;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спортивно</a:t>
            </a:r>
            <a:r>
              <a:rPr lang="en-US" sz="2800" b="1" dirty="0" smtClean="0">
                <a:solidFill>
                  <a:schemeClr val="bg1"/>
                </a:solidFill>
              </a:rPr>
              <a:t>-</a:t>
            </a:r>
            <a:r>
              <a:rPr lang="ru-RU" sz="2800" b="1" dirty="0" smtClean="0">
                <a:solidFill>
                  <a:schemeClr val="bg1"/>
                </a:solidFill>
              </a:rPr>
              <a:t>оздоровительное;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научно-исследовательское;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художественно-эстетическое;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эколого-биологическое;</a:t>
            </a:r>
          </a:p>
          <a:p>
            <a:pPr>
              <a:buFont typeface="Wingdings" pitchFamily="2" charset="2"/>
              <a:buNone/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фотографии\фотографии 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500174"/>
            <a:ext cx="2214578" cy="1661102"/>
          </a:xfrm>
          <a:prstGeom prst="rect">
            <a:avLst/>
          </a:prstGeom>
          <a:noFill/>
        </p:spPr>
      </p:pic>
      <p:pic>
        <p:nvPicPr>
          <p:cNvPr id="5123" name="Picture 3" descr="D:\фотографии\фотографии 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214686"/>
            <a:ext cx="2673350" cy="2005217"/>
          </a:xfrm>
          <a:prstGeom prst="rect">
            <a:avLst/>
          </a:prstGeom>
          <a:noFill/>
        </p:spPr>
      </p:pic>
      <p:pic>
        <p:nvPicPr>
          <p:cNvPr id="5124" name="Picture 4" descr="D:\10 д шоу 2\y_250f6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86298"/>
            <a:ext cx="1511653" cy="2271702"/>
          </a:xfrm>
          <a:prstGeom prst="rect">
            <a:avLst/>
          </a:prstGeom>
          <a:noFill/>
        </p:spPr>
      </p:pic>
      <p:pic>
        <p:nvPicPr>
          <p:cNvPr id="7" name="Picture 1" descr="C:\Documents and Settings\Admin\Мои документы\Мои результаты сканировани\сканирование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786058"/>
            <a:ext cx="2198621" cy="14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Мои документы\Мои рисунки\Волонтеры\Фото0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5161348"/>
            <a:ext cx="2262203" cy="1696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4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Основные направления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деятельности: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5429288" cy="49720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-  </a:t>
            </a:r>
            <a:r>
              <a:rPr lang="ru-RU" sz="2800" b="1" dirty="0" smtClean="0">
                <a:solidFill>
                  <a:schemeClr val="bg1"/>
                </a:solidFill>
              </a:rPr>
              <a:t>военно-патриотическое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социально-педагогическое;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физкультурно-спортивное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духовно-нравственное;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художественно-эстетическое;</a:t>
            </a:r>
          </a:p>
          <a:p>
            <a:pPr>
              <a:buFontTx/>
              <a:buChar char="-"/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эколого-биологическое;</a:t>
            </a:r>
          </a:p>
          <a:p>
            <a:pPr>
              <a:buFont typeface="Wingdings" pitchFamily="2" charset="2"/>
              <a:buNone/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фотографии\фотографии 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14290"/>
            <a:ext cx="2214578" cy="1661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D:\фотографии\фотографии 843.jpg"/>
          <p:cNvPicPr>
            <a:picLocks noChangeAspect="1" noChangeArrowheads="1"/>
          </p:cNvPicPr>
          <p:nvPr/>
        </p:nvPicPr>
        <p:blipFill>
          <a:blip r:embed="rId3" cstate="print"/>
          <a:srcRect l="9785" r="17489"/>
          <a:stretch>
            <a:fillRect/>
          </a:stretch>
        </p:blipFill>
        <p:spPr bwMode="auto">
          <a:xfrm>
            <a:off x="6572264" y="4643446"/>
            <a:ext cx="1944216" cy="2005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D:\10 д шоу 2\y_250f6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143116"/>
            <a:ext cx="1511653" cy="22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" descr="C:\Documents and Settings\Admin\Мои документы\Мои результаты сканировани\сканирование0012.jpg"/>
          <p:cNvPicPr>
            <a:picLocks noChangeAspect="1" noChangeArrowheads="1"/>
          </p:cNvPicPr>
          <p:nvPr/>
        </p:nvPicPr>
        <p:blipFill>
          <a:blip r:embed="rId5" cstate="print"/>
          <a:srcRect l="6498"/>
          <a:stretch>
            <a:fillRect/>
          </a:stretch>
        </p:blipFill>
        <p:spPr bwMode="auto">
          <a:xfrm>
            <a:off x="285720" y="5000636"/>
            <a:ext cx="2055745" cy="1474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d:\Мои документы\Мои рисунки\Волонтеры\Фото0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857760"/>
            <a:ext cx="2262203" cy="1696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14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Кружки и секции на базе лицея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972056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3400" b="1" dirty="0" smtClean="0">
                <a:solidFill>
                  <a:schemeClr val="bg1"/>
                </a:solidFill>
              </a:rPr>
              <a:t>Малая академия наук 2-11 классы</a:t>
            </a:r>
          </a:p>
          <a:p>
            <a:pPr lvl="0"/>
            <a:r>
              <a:rPr lang="ru-RU" sz="3400" b="1" dirty="0" smtClean="0">
                <a:solidFill>
                  <a:schemeClr val="bg1"/>
                </a:solidFill>
              </a:rPr>
              <a:t> «Экскурсовод школьного музея»</a:t>
            </a:r>
          </a:p>
          <a:p>
            <a:pPr lvl="0"/>
            <a:r>
              <a:rPr lang="ru-RU" sz="3400" b="1" dirty="0" smtClean="0">
                <a:solidFill>
                  <a:schemeClr val="bg1"/>
                </a:solidFill>
              </a:rPr>
              <a:t> «Казачонок Кавказа» в 1-4 классах.</a:t>
            </a:r>
          </a:p>
          <a:p>
            <a:pPr lvl="0"/>
            <a:r>
              <a:rPr lang="ru-RU" sz="3400" b="1" dirty="0" smtClean="0">
                <a:solidFill>
                  <a:schemeClr val="bg1"/>
                </a:solidFill>
              </a:rPr>
              <a:t> «Футбол» во 2-4 классах.</a:t>
            </a:r>
          </a:p>
          <a:p>
            <a:pPr lvl="0">
              <a:buNone/>
            </a:pPr>
            <a:endParaRPr lang="ru-RU" dirty="0"/>
          </a:p>
        </p:txBody>
      </p:sp>
      <p:pic>
        <p:nvPicPr>
          <p:cNvPr id="2050" name="Picture 2" descr="D:\Мои рисунки\phoca_thumb_l_otech_6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285860"/>
            <a:ext cx="2576515" cy="1935151"/>
          </a:xfrm>
          <a:prstGeom prst="rect">
            <a:avLst/>
          </a:prstGeom>
          <a:noFill/>
        </p:spPr>
      </p:pic>
      <p:pic>
        <p:nvPicPr>
          <p:cNvPr id="1026" name="Picture 2" descr="I:\банников\малая акадкмия. Макар\P102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143380"/>
            <a:ext cx="3143559" cy="2357430"/>
          </a:xfrm>
          <a:prstGeom prst="rect">
            <a:avLst/>
          </a:prstGeom>
          <a:noFill/>
        </p:spPr>
      </p:pic>
    </p:spTree>
  </p:cSld>
  <p:clrMapOvr>
    <a:masterClrMapping/>
  </p:clrMapOvr>
  <p:transition advTm="931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147248" cy="5688632"/>
          </a:xfrm>
        </p:spPr>
        <p:txBody>
          <a:bodyPr>
            <a:noAutofit/>
          </a:bodyPr>
          <a:lstStyle/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«Волейбол»  в  5-7 классах</a:t>
            </a: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 «Волейбол» в 5-11 классах</a:t>
            </a: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«Плавание» 1-11 классы</a:t>
            </a: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«Основы казачьей духовности»   в 5-11 классах</a:t>
            </a: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«Казачья кухня»» 5-11 классы</a:t>
            </a: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«Основы казачьей службы»»   в 5-11 классах</a:t>
            </a: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Хоровая студия «Сполох» в 1-11 классах.</a:t>
            </a: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 smtClean="0">
                <a:solidFill>
                  <a:schemeClr val="bg1"/>
                </a:solidFill>
              </a:rPr>
              <a:t>Россыпь казачьих говоров» (история казачьего языка</a:t>
            </a:r>
            <a:r>
              <a:rPr lang="ru-RU" sz="2800" b="1" dirty="0" smtClean="0">
                <a:solidFill>
                  <a:schemeClr val="bg1"/>
                </a:solidFill>
              </a:rPr>
              <a:t>)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lvl="0" algn="just"/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 smtClean="0">
                <a:solidFill>
                  <a:schemeClr val="bg1"/>
                </a:solidFill>
              </a:rPr>
              <a:t>Лицейский  вестник» (выпуск лицейской газеты,  школьный сайт)</a:t>
            </a:r>
          </a:p>
          <a:p>
            <a:endParaRPr lang="ru-RU" dirty="0"/>
          </a:p>
        </p:txBody>
      </p:sp>
    </p:spTree>
  </p:cSld>
  <p:clrMapOvr>
    <a:masterClrMapping/>
  </p:clrMapOvr>
  <p:transition advTm="789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7188"/>
            <a:ext cx="8229600" cy="836612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Перечень профилей: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 smtClean="0"/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1428736"/>
            <a:ext cx="4786314" cy="4840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Оборонно-спортивный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Спортивно-юридический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2" descr="d:\Мои документы\Мои рисунки\Волонтеры\день города 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142984"/>
            <a:ext cx="3119459" cy="2339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1" descr="Военные сборы 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1" y="2982460"/>
            <a:ext cx="3000396" cy="225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10 д шоу 2\y_2aee3b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929198"/>
            <a:ext cx="2898591" cy="1928802"/>
          </a:xfrm>
          <a:prstGeom prst="rect">
            <a:avLst/>
          </a:prstGeom>
          <a:noFill/>
        </p:spPr>
      </p:pic>
      <p:pic>
        <p:nvPicPr>
          <p:cNvPr id="7" name="Picture 2" descr="C:\Documents and Settings\Admin\Мои документы\Мои рисунки\Майорова\Майорова 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643314"/>
            <a:ext cx="2928958" cy="2197070"/>
          </a:xfrm>
          <a:prstGeom prst="rect">
            <a:avLst/>
          </a:prstGeom>
          <a:noFill/>
        </p:spPr>
      </p:pic>
    </p:spTree>
  </p:cSld>
  <p:clrMapOvr>
    <a:masterClrMapping/>
  </p:clrMapOvr>
  <p:transition advTm="1709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По заключенным договорам с  военными высшими учебными заведениями поступили в следующие учебные заведения: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043626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 в </a:t>
            </a:r>
            <a:r>
              <a:rPr lang="ru-RU" dirty="0" err="1" smtClean="0">
                <a:solidFill>
                  <a:schemeClr val="bg1"/>
                </a:solidFill>
              </a:rPr>
              <a:t>Голицынский</a:t>
            </a:r>
            <a:r>
              <a:rPr lang="ru-RU" dirty="0" smtClean="0">
                <a:solidFill>
                  <a:schemeClr val="bg1"/>
                </a:solidFill>
              </a:rPr>
              <a:t> пограничный институт ФСБ Российской Федерации – 25 лицеистов;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в Московский пограничный  институт ФСБ – 4 человека;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в Московский институт национальных и региональных отношений – 6 человек;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в Ставропольское училище связи – 1 человек;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в Калининградский военный институт Федеральной пограничной службы России – 2 человека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Курганский пограничный институт-1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Многие выпускники служат офицерами на южных рубежах России, в казачьей воинской части и  несут пограничную службу по контракту.</a:t>
            </a:r>
          </a:p>
          <a:p>
            <a:endParaRPr lang="ru-RU" dirty="0"/>
          </a:p>
        </p:txBody>
      </p:sp>
      <p:pic>
        <p:nvPicPr>
          <p:cNvPr id="1026" name="Picture 2" descr="D:\на стенд\СТАС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714488"/>
            <a:ext cx="2557379" cy="3857652"/>
          </a:xfrm>
          <a:prstGeom prst="rect">
            <a:avLst/>
          </a:prstGeom>
          <a:noFill/>
        </p:spPr>
      </p:pic>
    </p:spTree>
  </p:cSld>
  <p:clrMapOvr>
    <a:masterClrMapping/>
  </p:clrMapOvr>
  <p:transition advTm="3417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4"/>
          <p:cNvSpPr>
            <a:spLocks noChangeArrowheads="1" noChangeShapeType="1" noTextEdit="1"/>
          </p:cNvSpPr>
          <p:nvPr/>
        </p:nvSpPr>
        <p:spPr bwMode="auto">
          <a:xfrm>
            <a:off x="1466850" y="692150"/>
            <a:ext cx="62103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FF">
                    <a:alpha val="65097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Ученическое самоуправление</a:t>
            </a:r>
          </a:p>
        </p:txBody>
      </p:sp>
      <p:sp>
        <p:nvSpPr>
          <p:cNvPr id="60419" name="WordArt 5"/>
          <p:cNvSpPr>
            <a:spLocks noChangeArrowheads="1" noChangeShapeType="1" noTextEdit="1"/>
          </p:cNvSpPr>
          <p:nvPr/>
        </p:nvSpPr>
        <p:spPr bwMode="auto">
          <a:xfrm>
            <a:off x="1403350" y="1557338"/>
            <a:ext cx="6264275" cy="3095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Детское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казачье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объединение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"ТЕРЕК"</a:t>
            </a:r>
          </a:p>
        </p:txBody>
      </p:sp>
      <p:sp>
        <p:nvSpPr>
          <p:cNvPr id="60420" name="WordArt 6"/>
          <p:cNvSpPr>
            <a:spLocks noChangeArrowheads="1" noChangeShapeType="1" noTextEdit="1"/>
          </p:cNvSpPr>
          <p:nvPr/>
        </p:nvSpPr>
        <p:spPr bwMode="auto">
          <a:xfrm>
            <a:off x="1547813" y="5426075"/>
            <a:ext cx="60483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>
                    <a:alpha val="76862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руководитель-Кузнецов А.В.</a:t>
            </a:r>
          </a:p>
        </p:txBody>
      </p:sp>
    </p:spTree>
  </p:cSld>
  <p:clrMapOvr>
    <a:masterClrMapping/>
  </p:clrMapOvr>
  <p:transition advTm="845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4"/>
          <p:cNvSpPr>
            <a:spLocks noChangeArrowheads="1" noChangeShapeType="1" noTextEdit="1"/>
          </p:cNvSpPr>
          <p:nvPr/>
        </p:nvSpPr>
        <p:spPr bwMode="auto">
          <a:xfrm>
            <a:off x="1547813" y="549275"/>
            <a:ext cx="6480175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857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76077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ДКО "ТЕРЕК"</a:t>
            </a:r>
          </a:p>
        </p:txBody>
      </p:sp>
      <p:sp>
        <p:nvSpPr>
          <p:cNvPr id="65539" name="WordArt 5"/>
          <p:cNvSpPr>
            <a:spLocks noChangeArrowheads="1" noChangeShapeType="1" noTextEdit="1"/>
          </p:cNvSpPr>
          <p:nvPr/>
        </p:nvSpPr>
        <p:spPr bwMode="auto">
          <a:xfrm>
            <a:off x="2638425" y="2781300"/>
            <a:ext cx="38671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80">
                    <a:alpha val="89803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Атаманский совет</a:t>
            </a:r>
          </a:p>
          <a:p>
            <a:pPr algn="ctr"/>
            <a:r>
              <a:rPr lang="ru-RU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80">
                    <a:alpha val="89803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(правление)</a:t>
            </a:r>
          </a:p>
        </p:txBody>
      </p:sp>
      <p:sp>
        <p:nvSpPr>
          <p:cNvPr id="65540" name="WordArt 6"/>
          <p:cNvSpPr>
            <a:spLocks noChangeArrowheads="1" noChangeShapeType="1" noTextEdit="1"/>
          </p:cNvSpPr>
          <p:nvPr/>
        </p:nvSpPr>
        <p:spPr bwMode="auto">
          <a:xfrm>
            <a:off x="5859463" y="4418013"/>
            <a:ext cx="2457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80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Дом Казака</a:t>
            </a:r>
          </a:p>
        </p:txBody>
      </p:sp>
      <p:sp>
        <p:nvSpPr>
          <p:cNvPr id="65541" name="WordArt 7"/>
          <p:cNvSpPr>
            <a:spLocks noChangeArrowheads="1" noChangeShapeType="1" noTextEdit="1"/>
          </p:cNvSpPr>
          <p:nvPr/>
        </p:nvSpPr>
        <p:spPr bwMode="auto">
          <a:xfrm>
            <a:off x="107950" y="4221163"/>
            <a:ext cx="35274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80">
                    <a:alpha val="7294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Клуб</a:t>
            </a:r>
          </a:p>
          <a:p>
            <a:pPr algn="ctr"/>
            <a:r>
              <a:rPr lang="ru-RU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80">
                    <a:alpha val="7294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"Казачонок Кавказа"</a:t>
            </a:r>
          </a:p>
        </p:txBody>
      </p:sp>
      <p:sp>
        <p:nvSpPr>
          <p:cNvPr id="65542" name="Line 8"/>
          <p:cNvSpPr>
            <a:spLocks noChangeShapeType="1"/>
          </p:cNvSpPr>
          <p:nvPr/>
        </p:nvSpPr>
        <p:spPr bwMode="auto">
          <a:xfrm>
            <a:off x="4356100" y="2060575"/>
            <a:ext cx="0" cy="7207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5543" name="Line 11"/>
          <p:cNvSpPr>
            <a:spLocks noChangeShapeType="1"/>
          </p:cNvSpPr>
          <p:nvPr/>
        </p:nvSpPr>
        <p:spPr bwMode="auto">
          <a:xfrm flipH="1">
            <a:off x="1692275" y="2133600"/>
            <a:ext cx="935038" cy="2087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5544" name="Line 12"/>
          <p:cNvSpPr>
            <a:spLocks noChangeShapeType="1"/>
          </p:cNvSpPr>
          <p:nvPr/>
        </p:nvSpPr>
        <p:spPr bwMode="auto">
          <a:xfrm>
            <a:off x="6804025" y="2133600"/>
            <a:ext cx="647700" cy="2232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5545" name="Line 14"/>
          <p:cNvSpPr>
            <a:spLocks noChangeShapeType="1"/>
          </p:cNvSpPr>
          <p:nvPr/>
        </p:nvSpPr>
        <p:spPr bwMode="auto">
          <a:xfrm>
            <a:off x="4932363" y="3933825"/>
            <a:ext cx="792162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5546" name="Line 16"/>
          <p:cNvSpPr>
            <a:spLocks noChangeShapeType="1"/>
          </p:cNvSpPr>
          <p:nvPr/>
        </p:nvSpPr>
        <p:spPr bwMode="auto">
          <a:xfrm flipH="1">
            <a:off x="2987675" y="3933825"/>
            <a:ext cx="647700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437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bg1"/>
                </a:solidFill>
              </a:rPr>
              <a:t>Модель выпускника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0" y="1628775"/>
            <a:ext cx="3203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Гражданственность и патриотизм</a:t>
            </a:r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14282" y="3714752"/>
            <a:ext cx="2735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Нравственность</a:t>
            </a:r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3059113" y="5270500"/>
            <a:ext cx="3457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Интеллектуальные способности</a:t>
            </a: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6443663" y="3644900"/>
            <a:ext cx="2520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Общая культура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6516688" y="1628775"/>
            <a:ext cx="23764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Здоровье и физическое развитие</a:t>
            </a:r>
          </a:p>
        </p:txBody>
      </p:sp>
      <p:pic>
        <p:nvPicPr>
          <p:cNvPr id="32776" name="Picture 8" descr="DSC024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4550" y="1196975"/>
            <a:ext cx="27003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35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file\foto\ФОТО ЖГКО\военская часть июнь 2009 года Казачата\DSC08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513" y="3714750"/>
            <a:ext cx="3686175" cy="276383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4" name="Picture 6" descr="G:\символ  совместно утвержденный казаками и воинами-поганичниками.jpg"/>
          <p:cNvPicPr>
            <a:picLocks noChangeAspect="1" noChangeArrowheads="1"/>
          </p:cNvPicPr>
          <p:nvPr/>
        </p:nvPicPr>
        <p:blipFill>
          <a:blip r:embed="rId3" cstate="print"/>
          <a:srcRect r="14284" b="22056"/>
          <a:stretch>
            <a:fillRect/>
          </a:stretch>
        </p:blipFill>
        <p:spPr bwMode="auto">
          <a:xfrm>
            <a:off x="5940152" y="1196752"/>
            <a:ext cx="1714544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3" descr="\\file\foto\ФОТО ЖГКО\военская часть июнь 2009 года Казачата\DSC08698.JPG"/>
          <p:cNvPicPr>
            <a:picLocks noChangeAspect="1" noChangeArrowheads="1"/>
          </p:cNvPicPr>
          <p:nvPr/>
        </p:nvPicPr>
        <p:blipFill>
          <a:blip r:embed="rId4" cstate="print"/>
          <a:srcRect t="22414" r="21199" b="4739"/>
          <a:stretch>
            <a:fillRect/>
          </a:stretch>
        </p:blipFill>
        <p:spPr bwMode="auto">
          <a:xfrm>
            <a:off x="214313" y="1071563"/>
            <a:ext cx="4857750" cy="33686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285728"/>
            <a:ext cx="839016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dirty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Взаимодействие с воинской частью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конкурс кадеты\ег768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246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Шевела\Рабочий стол\фото орленок\IMG_1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1332">
            <a:off x="476586" y="400207"/>
            <a:ext cx="3823368" cy="2867526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Documents and Settings\Шевела\Рабочий стол\фото орленок\IMG_1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3615">
            <a:off x="4991062" y="658017"/>
            <a:ext cx="3684103" cy="2763077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E:\Мои документы\Мои рисунки\военская часть июнь 2009 года Казачата\DSC08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9144">
            <a:off x="5281864" y="3974177"/>
            <a:ext cx="3264363" cy="244827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9" name="Picture 5" descr="E:\Рабочий стол\фото 2012\Фото слет\IMG_03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1566">
            <a:off x="611560" y="3717032"/>
            <a:ext cx="3744416" cy="249627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idx="1"/>
          </p:nvPr>
        </p:nvSpPr>
        <p:spPr>
          <a:xfrm>
            <a:off x="214282" y="1000108"/>
            <a:ext cx="6286544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Меткий стрелок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Конкурс художественной самодеятельности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Казачья кухня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Казачья шашка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Силовые упражнения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Страницы истории казачества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Спортивное ориентирование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Статен, строен, уважения достоин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Санитарные посты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Военизированный кросс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Верховая езда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Полоса препятствий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Плавание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Казачий пикет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dirty="0" smtClean="0">
                <a:solidFill>
                  <a:schemeClr val="bg1"/>
                </a:solidFill>
              </a:rPr>
              <a:t>Атака</a:t>
            </a:r>
          </a:p>
        </p:txBody>
      </p:sp>
      <p:sp>
        <p:nvSpPr>
          <p:cNvPr id="73731" name="WordArt 6"/>
          <p:cNvSpPr>
            <a:spLocks noChangeArrowheads="1" noChangeShapeType="1" noTextEdit="1"/>
          </p:cNvSpPr>
          <p:nvPr/>
        </p:nvSpPr>
        <p:spPr bwMode="auto">
          <a:xfrm>
            <a:off x="1693863" y="260350"/>
            <a:ext cx="63341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7490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общелицейские казачьи игры</a:t>
            </a:r>
          </a:p>
        </p:txBody>
      </p:sp>
      <p:pic>
        <p:nvPicPr>
          <p:cNvPr id="1026" name="Picture 2" descr="D:\фото\100_2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29066"/>
            <a:ext cx="3904621" cy="2928934"/>
          </a:xfrm>
          <a:prstGeom prst="rect">
            <a:avLst/>
          </a:prstGeom>
          <a:noFill/>
        </p:spPr>
      </p:pic>
    </p:spTree>
  </p:cSld>
  <p:clrMapOvr>
    <a:masterClrMapping/>
  </p:clrMapOvr>
  <p:transition advTm="1292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DSC006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45807">
            <a:off x="71438" y="-112713"/>
            <a:ext cx="51927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DSC006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2349500"/>
            <a:ext cx="52324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WordArt 7"/>
          <p:cNvSpPr>
            <a:spLocks noChangeArrowheads="1" noChangeShapeType="1" noTextEdit="1"/>
          </p:cNvSpPr>
          <p:nvPr/>
        </p:nvSpPr>
        <p:spPr bwMode="auto">
          <a:xfrm>
            <a:off x="5410200" y="476250"/>
            <a:ext cx="340995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общелицейские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казачьи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игры</a:t>
            </a:r>
          </a:p>
        </p:txBody>
      </p:sp>
      <p:sp>
        <p:nvSpPr>
          <p:cNvPr id="74757" name="WordArt 8"/>
          <p:cNvSpPr>
            <a:spLocks noChangeArrowheads="1" noChangeShapeType="1" noTextEdit="1"/>
          </p:cNvSpPr>
          <p:nvPr/>
        </p:nvSpPr>
        <p:spPr bwMode="auto">
          <a:xfrm>
            <a:off x="107950" y="4613275"/>
            <a:ext cx="378142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6600">
                    <a:alpha val="96077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военизированная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6600">
                    <a:alpha val="96077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эстафета</a:t>
            </a:r>
          </a:p>
        </p:txBody>
      </p:sp>
    </p:spTree>
  </p:cSld>
  <p:clrMapOvr>
    <a:masterClrMapping/>
  </p:clrMapOvr>
  <p:transition advTm="1189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Рабочий стол\фото 2012\москва 3.06.2012 г.съезд\IMG_0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9238">
            <a:off x="5100059" y="404664"/>
            <a:ext cx="3552394" cy="2664296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1" name="Picture 3" descr="E:\Рабочий стол\фото 2012\присяга  4.05.2012 г, казачиь игры лицей\IMG_0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1021">
            <a:off x="611560" y="332656"/>
            <a:ext cx="3744416" cy="280831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2052" name="Picture 4" descr="E:\Мои документы\Мои рисунки\Пеньков\DSC08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1672">
            <a:off x="4499992" y="3356992"/>
            <a:ext cx="3888432" cy="291632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3" name="Picture 5" descr="E:\Мои документы\Мои рисунки\Мое объединение\Сан пос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4498">
            <a:off x="683568" y="3933056"/>
            <a:ext cx="3393455" cy="226250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DSC_006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71450"/>
            <a:ext cx="9144000" cy="7029450"/>
          </a:xfrm>
        </p:spPr>
      </p:pic>
      <p:sp>
        <p:nvSpPr>
          <p:cNvPr id="3075" name="WordArt 11"/>
          <p:cNvSpPr>
            <a:spLocks noChangeArrowheads="1" noChangeShapeType="1" noTextEdit="1"/>
          </p:cNvSpPr>
          <p:nvPr/>
        </p:nvSpPr>
        <p:spPr bwMode="auto">
          <a:xfrm>
            <a:off x="971550" y="188913"/>
            <a:ext cx="6769100" cy="122396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rgbClr val="CC00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Я пришел сюда учиться,</a:t>
            </a:r>
          </a:p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rgbClr val="CC00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потому что КАЗАКИ здесь есть!</a:t>
            </a:r>
          </a:p>
        </p:txBody>
      </p:sp>
    </p:spTree>
  </p:cSld>
  <p:clrMapOvr>
    <a:masterClrMapping/>
  </p:clrMapOvr>
  <p:transition advClick="0" advTm="1820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грамота 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2322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грамота 003.jpg"/>
          <p:cNvPicPr/>
          <p:nvPr/>
        </p:nvPicPr>
        <p:blipFill>
          <a:blip r:embed="rId3" cstate="print"/>
          <a:srcRect l="-42" t="5651" r="49678" b="61051"/>
          <a:stretch>
            <a:fillRect/>
          </a:stretch>
        </p:blipFill>
        <p:spPr bwMode="auto">
          <a:xfrm rot="10800000">
            <a:off x="2483768" y="836712"/>
            <a:ext cx="640871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Шевела\Рабочий стол\P1010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8104" cy="4121448"/>
          </a:xfrm>
          <a:prstGeom prst="rect">
            <a:avLst/>
          </a:prstGeom>
          <a:noFill/>
        </p:spPr>
      </p:pic>
      <p:pic>
        <p:nvPicPr>
          <p:cNvPr id="3077" name="Picture 5" descr="C:\Documents and Settings\Шевела\Рабочий стол\P101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894594"/>
            <a:ext cx="3960440" cy="2963406"/>
          </a:xfrm>
          <a:prstGeom prst="rect">
            <a:avLst/>
          </a:prstGeom>
          <a:noFill/>
        </p:spPr>
      </p:pic>
      <p:pic>
        <p:nvPicPr>
          <p:cNvPr id="6" name="Picture 2" descr="C:\Documents and Settings\Шевела\Рабочий стол\IMG_64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3756" y="0"/>
            <a:ext cx="4040244" cy="414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Шевела\Рабочий стол\DSC01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28800"/>
            <a:ext cx="4032448" cy="3024336"/>
          </a:xfrm>
          <a:prstGeom prst="rect">
            <a:avLst/>
          </a:prstGeom>
          <a:noFill/>
        </p:spPr>
      </p:pic>
      <p:pic>
        <p:nvPicPr>
          <p:cNvPr id="6" name="Picture 6" descr="C:\Documents and Settings\Шевела\Рабочий стол\STP64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105" y="4149080"/>
            <a:ext cx="3611894" cy="2708920"/>
          </a:xfrm>
          <a:prstGeom prst="rect">
            <a:avLst/>
          </a:prstGeom>
          <a:noFill/>
        </p:spPr>
      </p:pic>
      <p:pic>
        <p:nvPicPr>
          <p:cNvPr id="1026" name="Picture 2" descr="C:\Documents and Settings\ШевелаТА\Рабочий стол\крещение 2013\IMG_1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11894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Рисунок 8" descr="IMG_28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214686"/>
            <a:ext cx="4357688" cy="3268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Рисунок 9" descr="IMG_28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51"/>
            <a:ext cx="4381500" cy="3286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85720" y="857232"/>
            <a:ext cx="4000528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200-летие </a:t>
            </a:r>
          </a:p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города-курорта Железноводска</a:t>
            </a:r>
          </a:p>
        </p:txBody>
      </p:sp>
      <p:pic>
        <p:nvPicPr>
          <p:cNvPr id="5124" name="Рисунок 6" descr="IMG_288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0"/>
            <a:ext cx="889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_09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391025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IMG_09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04813"/>
            <a:ext cx="3902075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IMG_09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636838"/>
            <a:ext cx="300355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IMG_09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3860800"/>
            <a:ext cx="34559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IMG_09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4581525"/>
            <a:ext cx="2744787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2555875" y="-242888"/>
            <a:ext cx="4032250" cy="1800226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FF7C8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музей</a:t>
            </a:r>
          </a:p>
        </p:txBody>
      </p:sp>
    </p:spTree>
  </p:cSld>
  <p:clrMapOvr>
    <a:masterClrMapping/>
  </p:clrMapOvr>
  <p:transition advClick="0" advTm="7396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DSC_1787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 flipH="1">
            <a:off x="4139951" y="2492896"/>
            <a:ext cx="4708215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Мои документы\Мои рисунки\Волонтеры\9 МАЯ ДЕНЬ ДЕТСТВА 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89040"/>
            <a:ext cx="3706728" cy="2779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Древняя казачья заповедь:</a:t>
            </a:r>
          </a:p>
        </p:txBody>
      </p:sp>
      <p:sp>
        <p:nvSpPr>
          <p:cNvPr id="71685" name="Прямоугольник 8"/>
          <p:cNvSpPr>
            <a:spLocks noChangeArrowheads="1"/>
          </p:cNvSpPr>
          <p:nvPr/>
        </p:nvSpPr>
        <p:spPr bwMode="auto">
          <a:xfrm>
            <a:off x="395288" y="1125538"/>
            <a:ext cx="86042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</a:rPr>
              <a:t>«Все люди равны, нет народов больших и малых…»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64095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Экспозиция 1</a:t>
            </a:r>
            <a:b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</a:b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«Российской памяти Сыны»</a:t>
            </a:r>
          </a:p>
        </p:txBody>
      </p:sp>
      <p:pic>
        <p:nvPicPr>
          <p:cNvPr id="3075" name="Рисунок 5" descr="100_06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643063"/>
            <a:ext cx="6643687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18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78687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Экспозиция 2</a:t>
            </a:r>
            <a:b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</a:b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«Казачье подворье»</a:t>
            </a:r>
          </a:p>
        </p:txBody>
      </p:sp>
      <p:pic>
        <p:nvPicPr>
          <p:cNvPr id="8195" name="Рисунок 5" descr="100_06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643063"/>
            <a:ext cx="6643687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719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9847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Экспозиция 3</a:t>
            </a:r>
            <a:b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</a:b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«Традиции казачьего интерьера»</a:t>
            </a:r>
          </a:p>
        </p:txBody>
      </p:sp>
      <p:pic>
        <p:nvPicPr>
          <p:cNvPr id="10243" name="Рисунок 5" descr="100_06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643063"/>
            <a:ext cx="6643687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41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100_06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75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 descr="100_06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39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100_06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38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100_06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359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100_06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63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100_06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2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IMG_19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3"/>
            <a:ext cx="428625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10" descr="IMG_19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5"/>
            <a:ext cx="431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9" descr="IMG_1956"/>
          <p:cNvPicPr>
            <a:picLocks noChangeAspect="1" noChangeArrowheads="1"/>
          </p:cNvPicPr>
          <p:nvPr/>
        </p:nvPicPr>
        <p:blipFill>
          <a:blip r:embed="rId4" cstate="print"/>
          <a:srcRect t="8958"/>
          <a:stretch>
            <a:fillRect/>
          </a:stretch>
        </p:blipFill>
        <p:spPr bwMode="auto">
          <a:xfrm>
            <a:off x="142875" y="112713"/>
            <a:ext cx="8858250" cy="66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00562" y="857232"/>
            <a:ext cx="4500562" cy="181588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Краснодар. </a:t>
            </a:r>
          </a:p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Парад Кубанских войск. </a:t>
            </a:r>
          </a:p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2010 год.</a:t>
            </a:r>
          </a:p>
        </p:txBody>
      </p:sp>
      <p:pic>
        <p:nvPicPr>
          <p:cNvPr id="2053" name="Picture 7" descr="IMG_19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" y="71438"/>
            <a:ext cx="9104313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учитель305\Рабочий стол\Железноводск Ставропольский край\IMG_2829.jpg"/>
          <p:cNvPicPr>
            <a:picLocks noChangeAspect="1" noChangeArrowheads="1"/>
          </p:cNvPicPr>
          <p:nvPr/>
        </p:nvPicPr>
        <p:blipFill>
          <a:blip r:embed="rId2" cstate="print"/>
          <a:srcRect t="1458" r="21524"/>
          <a:stretch>
            <a:fillRect/>
          </a:stretch>
        </p:blipFill>
        <p:spPr bwMode="auto">
          <a:xfrm>
            <a:off x="2195736" y="1988840"/>
            <a:ext cx="4896544" cy="4611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2707" name="Прямоугольник 4"/>
          <p:cNvSpPr>
            <a:spLocks noChangeArrowheads="1"/>
          </p:cNvSpPr>
          <p:nvPr/>
        </p:nvSpPr>
        <p:spPr bwMode="auto">
          <a:xfrm>
            <a:off x="250825" y="44450"/>
            <a:ext cx="86423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«… Мы служим Господу через служение народу своему, России…помни, по тебе судят о народе твоем…»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IMG_57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3429000"/>
            <a:ext cx="3643312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7" descr="IMG_58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00125"/>
            <a:ext cx="43830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8" descr="IMG_288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928688"/>
            <a:ext cx="4714875" cy="353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51720" y="260648"/>
            <a:ext cx="571504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Вахта памяти на мемориале</a:t>
            </a:r>
          </a:p>
        </p:txBody>
      </p:sp>
      <p:pic>
        <p:nvPicPr>
          <p:cNvPr id="6148" name="Picture 4" descr="IMG_5776"/>
          <p:cNvPicPr>
            <a:picLocks noChangeAspect="1" noChangeArrowheads="1"/>
          </p:cNvPicPr>
          <p:nvPr/>
        </p:nvPicPr>
        <p:blipFill>
          <a:blip r:embed="rId5" cstate="print"/>
          <a:srcRect r="6297"/>
          <a:stretch>
            <a:fillRect/>
          </a:stretch>
        </p:blipFill>
        <p:spPr bwMode="auto">
          <a:xfrm>
            <a:off x="5072063" y="3357563"/>
            <a:ext cx="3929062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7" descr="P10100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357313"/>
            <a:ext cx="714375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282" y="0"/>
            <a:ext cx="8929718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Ежегодное восхождение на гору </a:t>
            </a:r>
          </a:p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Бештау в честь 23 февраля </a:t>
            </a:r>
          </a:p>
        </p:txBody>
      </p:sp>
      <p:pic>
        <p:nvPicPr>
          <p:cNvPr id="7173" name="Picture 5" descr="IMG_57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749300"/>
            <a:ext cx="7215188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8" descr="IMG_288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571500"/>
            <a:ext cx="8212137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5"/>
          <p:cNvSpPr>
            <a:spLocks noChangeArrowheads="1" noChangeShapeType="1" noTextEdit="1"/>
          </p:cNvSpPr>
          <p:nvPr/>
        </p:nvSpPr>
        <p:spPr bwMode="auto">
          <a:xfrm>
            <a:off x="3563938" y="260350"/>
            <a:ext cx="5256212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66FF">
                    <a:alpha val="63136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Волобуев Андрей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628800"/>
            <a:ext cx="5328592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61176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атаман</a:t>
            </a:r>
          </a:p>
          <a:p>
            <a:pPr algn="ctr">
              <a:defRPr/>
            </a:pPr>
            <a:r>
              <a:rPr lang="ru-RU" sz="32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61176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ДКО "ТЕРЕК"</a:t>
            </a:r>
          </a:p>
          <a:p>
            <a:pPr algn="ctr">
              <a:defRPr/>
            </a:pPr>
            <a:r>
              <a:rPr lang="ru-RU" sz="32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61176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МБОУ ЮРЛК и НК</a:t>
            </a:r>
            <a:endParaRPr lang="ru-RU" sz="32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>
                  <a:alpha val="61176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3645024"/>
            <a:ext cx="4644008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избран</a:t>
            </a:r>
          </a:p>
          <a:p>
            <a:pPr algn="ctr">
              <a:defRPr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казачьим кругом</a:t>
            </a:r>
          </a:p>
          <a:p>
            <a:pPr algn="ctr">
              <a:defRPr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09.10.12</a:t>
            </a:r>
            <a:endParaRPr lang="ru-RU" sz="3600" dirty="0"/>
          </a:p>
        </p:txBody>
      </p:sp>
      <p:pic>
        <p:nvPicPr>
          <p:cNvPr id="9221" name="Picture 3" descr="C:\Documents and Settings\ШевелаТА\Рабочий стол\я - лидер 13\IMG_1668.jpg"/>
          <p:cNvPicPr>
            <a:picLocks noChangeAspect="1" noChangeArrowheads="1"/>
          </p:cNvPicPr>
          <p:nvPr/>
        </p:nvPicPr>
        <p:blipFill>
          <a:blip r:embed="rId2" cstate="print"/>
          <a:srcRect t="2779" r="20370" b="2779"/>
          <a:stretch>
            <a:fillRect/>
          </a:stretch>
        </p:blipFill>
        <p:spPr bwMode="auto">
          <a:xfrm>
            <a:off x="611188" y="1196975"/>
            <a:ext cx="3384550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G:\казакиволгоград новопавловка\IMG_2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785813"/>
            <a:ext cx="7854950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42965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Краевой конкурс «Казачьему роду нет переводу» </a:t>
            </a:r>
          </a:p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место </a:t>
            </a:r>
          </a:p>
        </p:txBody>
      </p:sp>
      <p:pic>
        <p:nvPicPr>
          <p:cNvPr id="22531" name="Picture 3" descr="G:\казакиволгоград новопавловка\IMG_2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685800"/>
            <a:ext cx="8134350" cy="610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G:\ростов\IMG_2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071563"/>
            <a:ext cx="7500937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470" y="142852"/>
            <a:ext cx="885824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Всероссийская военно-спортивная игра «Казачий сполох»</a:t>
            </a:r>
          </a:p>
          <a:p>
            <a:pPr algn="ctr">
              <a:defRPr/>
            </a:pPr>
            <a:r>
              <a:rPr lang="ru-RU" sz="2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Ростов –на –Дону. 2010 год. </a:t>
            </a:r>
            <a:r>
              <a:rPr lang="ru-RU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</a:p>
        </p:txBody>
      </p:sp>
      <p:pic>
        <p:nvPicPr>
          <p:cNvPr id="24578" name="Picture 2" descr="G:\ростов\IMG_2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908050"/>
            <a:ext cx="7715250" cy="578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16632"/>
            <a:ext cx="8501122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Всероссийский конкурс </a:t>
            </a:r>
          </a:p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«Кому из нас атаманом быть».</a:t>
            </a:r>
          </a:p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 Волгоград. 2010 год. 3 место</a:t>
            </a:r>
          </a:p>
        </p:txBody>
      </p:sp>
      <p:pic>
        <p:nvPicPr>
          <p:cNvPr id="17411" name="Picture 2" descr="G:\казакиволгоград новопавловка\IMG_2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557338"/>
            <a:ext cx="6786562" cy="509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G:\казакиволгоград новопавловка\IMG_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557338"/>
            <a:ext cx="6786562" cy="509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:\для газеты\IMG_3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18" y="188640"/>
            <a:ext cx="8501122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Всероссийский конкурс </a:t>
            </a:r>
          </a:p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«Кому из нас атаманом быть».</a:t>
            </a:r>
          </a:p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 Ростов-на-Дону. 2011 год. 3 место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100_0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5" descr="100_02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89640">
            <a:off x="-25400" y="3621088"/>
            <a:ext cx="3506788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6" descr="100_0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7192">
            <a:off x="5724525" y="3789363"/>
            <a:ext cx="37449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 rot="-1074631">
            <a:off x="492125" y="900113"/>
            <a:ext cx="4392613" cy="1165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6338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Мы с </a:t>
            </a:r>
            <a:r>
              <a:rPr lang="ru-RU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тобой, казаки...</a:t>
            </a:r>
            <a:endParaRPr lang="ru-RU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advTm="7937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:\Documents and Settings\Ученик\Рабочий стол\фото\IMG_0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500063"/>
            <a:ext cx="3429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C:\Documents and Settings\Ученик\Рабочий стол\фото\IMG_0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13" y="500063"/>
            <a:ext cx="33337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C:\Documents and Settings\Ученик\Рабочий стол\МАН\2008 зима - весна 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214688"/>
            <a:ext cx="35004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C:\Documents and Settings\Ученик\Рабочий стол\МАН\май2008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3214688"/>
            <a:ext cx="3429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406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Мои документы\Мои рисунки\Хрустальный объектив\Молодежь в лицах\DSC02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47" y="1214422"/>
            <a:ext cx="8143881" cy="542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Совет Актива лицея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</p:spTree>
  </p:cSld>
  <p:clrMapOvr>
    <a:masterClrMapping/>
  </p:clrMapOvr>
  <p:transition advTm="984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1010008"/>
          <p:cNvPicPr>
            <a:picLocks noChangeAspect="1" noChangeArrowheads="1"/>
          </p:cNvPicPr>
          <p:nvPr/>
        </p:nvPicPr>
        <p:blipFill>
          <a:blip r:embed="rId2" cstate="print"/>
          <a:srcRect l="5190" r="7152" b="13373"/>
          <a:stretch>
            <a:fillRect/>
          </a:stretch>
        </p:blipFill>
        <p:spPr bwMode="auto">
          <a:xfrm>
            <a:off x="251520" y="0"/>
            <a:ext cx="424847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IMG_1001"/>
          <p:cNvPicPr>
            <a:picLocks noChangeAspect="1" noChangeArrowheads="1"/>
          </p:cNvPicPr>
          <p:nvPr/>
        </p:nvPicPr>
        <p:blipFill>
          <a:blip r:embed="rId3" cstate="print"/>
          <a:srcRect l="6505" b="22785"/>
          <a:stretch>
            <a:fillRect/>
          </a:stretch>
        </p:blipFill>
        <p:spPr bwMode="auto">
          <a:xfrm>
            <a:off x="4932041" y="0"/>
            <a:ext cx="4211960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4500562" y="5229200"/>
            <a:ext cx="46434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FFFF"/>
                </a:solidFill>
                <a:latin typeface="Arial" pitchFamily="34" charset="0"/>
              </a:rPr>
              <a:t>С 2005 года директором является кандидат филологических наук Кузнецов А.В.</a:t>
            </a:r>
          </a:p>
          <a:p>
            <a:r>
              <a:rPr lang="ru-RU" b="1" dirty="0">
                <a:solidFill>
                  <a:srgbClr val="66FFFF"/>
                </a:solidFill>
                <a:latin typeface="Arial" pitchFamily="34" charset="0"/>
              </a:rPr>
              <a:t>В 2008г он стал финалистом краевого конкурса «Лидер в образовании»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79513" y="3501008"/>
            <a:ext cx="4392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</a:rPr>
              <a:t>Южно-Российский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</a:rPr>
              <a:t>лицей казачества и народов Кавказа основан в сентябре 1996 года по инициативе председателя РАО ЕЭС России Дьякова А.Ф. </a:t>
            </a:r>
          </a:p>
        </p:txBody>
      </p:sp>
      <p:pic>
        <p:nvPicPr>
          <p:cNvPr id="4098" name="Picture 2" descr="D:\последнее\IMG_6984.JPG"/>
          <p:cNvPicPr>
            <a:picLocks noChangeArrowheads="1"/>
          </p:cNvPicPr>
          <p:nvPr/>
        </p:nvPicPr>
        <p:blipFill>
          <a:blip r:embed="rId4" cstate="print"/>
          <a:srcRect l="-130" t="973" r="649" b="973"/>
          <a:stretch>
            <a:fillRect/>
          </a:stretch>
        </p:blipFill>
        <p:spPr bwMode="auto">
          <a:xfrm>
            <a:off x="4932040" y="1772816"/>
            <a:ext cx="4211960" cy="3456384"/>
          </a:xfrm>
          <a:prstGeom prst="rect">
            <a:avLst/>
          </a:prstGeom>
          <a:noFill/>
        </p:spPr>
      </p:pic>
    </p:spTree>
  </p:cSld>
  <p:clrMapOvr>
    <a:masterClrMapping/>
  </p:clrMapOvr>
  <p:transition advTm="1387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100_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7688" y="-411163"/>
            <a:ext cx="10240963" cy="768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524000" y="92075"/>
            <a:ext cx="6096000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городской концерт</a:t>
            </a:r>
          </a:p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 Дню Защитника Отечества</a:t>
            </a:r>
          </a:p>
        </p:txBody>
      </p:sp>
    </p:spTree>
  </p:cSld>
  <p:clrMapOvr>
    <a:masterClrMapping/>
  </p:clrMapOvr>
  <p:transition advTm="6234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фото 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WordArt 5"/>
          <p:cNvSpPr>
            <a:spLocks noChangeArrowheads="1" noChangeShapeType="1" noTextEdit="1"/>
          </p:cNvSpPr>
          <p:nvPr/>
        </p:nvSpPr>
        <p:spPr bwMode="auto">
          <a:xfrm>
            <a:off x="947738" y="6026150"/>
            <a:ext cx="72485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городской концерт к Дню милиции</a:t>
            </a:r>
          </a:p>
        </p:txBody>
      </p:sp>
    </p:spTree>
  </p:cSld>
  <p:clrMapOvr>
    <a:masterClrMapping/>
  </p:clrMapOvr>
  <p:transition advTm="6375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:\отчет\лицей 2006\IMG_0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6719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Мы Вас ждем</a:t>
            </a:r>
          </a:p>
        </p:txBody>
      </p:sp>
      <p:sp>
        <p:nvSpPr>
          <p:cNvPr id="54276" name="Текст 8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Железноводск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П. </a:t>
            </a:r>
            <a:r>
              <a:rPr lang="ru-RU" dirty="0" err="1" smtClean="0">
                <a:solidFill>
                  <a:schemeClr val="bg1"/>
                </a:solidFill>
              </a:rPr>
              <a:t>Иноземцево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54277" name="Содержимое 5" descr="untitled bvhg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57620" y="3643314"/>
            <a:ext cx="4985214" cy="2837737"/>
          </a:xfrm>
        </p:spPr>
      </p:pic>
      <p:sp>
        <p:nvSpPr>
          <p:cNvPr id="54278" name="Текст 9"/>
          <p:cNvSpPr>
            <a:spLocks noGrp="1"/>
          </p:cNvSpPr>
          <p:nvPr>
            <p:ph type="body" sz="quarter" idx="3"/>
          </p:nvPr>
        </p:nvSpPr>
        <p:spPr>
          <a:xfrm>
            <a:off x="3857620" y="928670"/>
            <a:ext cx="4929188" cy="257175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ул. Шоссейная, 211, б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МОУ «Южно-российский лицей казачества и народов Кавказа»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Тел.(факс) (887932) 5 36 50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4279" name="Содержимое 6" descr="fe94d26fcdc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2714620"/>
            <a:ext cx="3381353" cy="2536831"/>
          </a:xfrm>
        </p:spPr>
      </p:pic>
    </p:spTree>
  </p:cSld>
  <p:clrMapOvr>
    <a:masterClrMapping/>
  </p:clrMapOvr>
  <p:transition advTm="7996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9" descr="DSC039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60340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0" descr="DSC039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38465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4282" y="5072074"/>
            <a:ext cx="442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Лицей располагает хорошей материально-технической и спортивно-оздоровительной базой для реализации целей и задач военно-патриотического и духовно-нравственного воспитания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92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00_0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89828">
            <a:off x="4473575" y="274638"/>
            <a:ext cx="429101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100_07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321050"/>
            <a:ext cx="4716462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100_07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0"/>
            <a:ext cx="5184776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100_07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13495">
            <a:off x="323850" y="3914775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43042" y="142852"/>
            <a:ext cx="3286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Дом Казака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3" descr="C:\Documents and Settings\Ученик\Рабочий стол\фото\IMG_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428625"/>
            <a:ext cx="3714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979613" y="0"/>
            <a:ext cx="2087562" cy="11969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556" name="Picture 8" descr="C:\Documents and Settings\Ученик\Рабочий стол\фото\IMG_0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4494">
            <a:off x="5911850" y="2071688"/>
            <a:ext cx="323215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IMG_06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94486">
            <a:off x="6767513" y="3762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Бассейн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11360">
            <a:off x="-152400" y="77788"/>
            <a:ext cx="29305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1" descr="C:\Documents and Settings\Ученик\Рабочий стол\фото\IMG_07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954421">
            <a:off x="-9525" y="1976438"/>
            <a:ext cx="3303588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9" descr="C:\Documents and Settings\Ученик\Рабочий стол\фото\IMG_07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33888"/>
            <a:ext cx="323215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2" descr="C:\Documents and Settings\Ученик\Рабочий стол\фото\IMG_07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99714">
            <a:off x="6113463" y="4140200"/>
            <a:ext cx="29352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:\банников\S30100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3857628"/>
            <a:ext cx="2928958" cy="2196719"/>
          </a:xfrm>
          <a:prstGeom prst="rect">
            <a:avLst/>
          </a:prstGeom>
          <a:noFill/>
        </p:spPr>
      </p:pic>
    </p:spTree>
  </p:cSld>
  <p:clrMapOvr>
    <a:masterClrMapping/>
  </p:clrMapOvr>
  <p:transition advTm="1623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 счет школьного компонента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795" name="Текст 2"/>
          <p:cNvSpPr>
            <a:spLocks noGrp="1"/>
          </p:cNvSpPr>
          <p:nvPr>
            <p:ph type="body" idx="4294967295"/>
          </p:nvPr>
        </p:nvSpPr>
        <p:spPr>
          <a:xfrm>
            <a:off x="0" y="1500188"/>
            <a:ext cx="4071938" cy="5072062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bg1"/>
                </a:solidFill>
                <a:effectLst/>
              </a:rPr>
              <a:t>Введение в учебный план предмета «История</a:t>
            </a:r>
            <a:r>
              <a:rPr lang="en-US" sz="2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традиции казачества» для 5-7 классов, «Культура и история казачества» для 8-11 классов</a:t>
            </a:r>
          </a:p>
          <a:p>
            <a:pPr marL="0" indent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bg1"/>
                </a:solidFill>
                <a:effectLst/>
              </a:rPr>
              <a:t> Организация клуба «</a:t>
            </a:r>
            <a:r>
              <a:rPr lang="ru-RU" sz="2800" dirty="0" smtClean="0">
                <a:solidFill>
                  <a:schemeClr val="bg1"/>
                </a:solidFill>
              </a:rPr>
              <a:t>К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азачонок Кавказа» для 1-4 классов</a:t>
            </a:r>
          </a:p>
          <a:p>
            <a:pPr marL="0" indent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bg1"/>
                </a:solidFill>
                <a:effectLst/>
              </a:rPr>
              <a:t>Открытие </a:t>
            </a:r>
            <a:r>
              <a:rPr lang="ru-RU" sz="2800" dirty="0" err="1" smtClean="0">
                <a:solidFill>
                  <a:schemeClr val="bg1"/>
                </a:solidFill>
                <a:effectLst/>
              </a:rPr>
              <a:t>пролицейских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 классов оборонно-спортивного профиля (8 классы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)</a:t>
            </a:r>
            <a:endParaRPr lang="ru-RU" sz="2800" dirty="0" smtClean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bg1"/>
                </a:solidFill>
                <a:effectLst/>
              </a:rPr>
              <a:t>Открытие профильных  10-11 классов оборонно-спортивного и спортивно-юридического профиля</a:t>
            </a:r>
          </a:p>
          <a:p>
            <a:pPr marL="0" indent="0">
              <a:lnSpc>
                <a:spcPct val="90000"/>
              </a:lnSpc>
              <a:buClr>
                <a:srgbClr val="FF0000"/>
              </a:buClr>
              <a:buNone/>
            </a:pPr>
            <a:endParaRPr lang="ru-RU" sz="2800" dirty="0" smtClean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ru-RU" sz="2800" dirty="0" smtClean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 descr="D:\фото\фото лицей кисловодск\IMG_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785926"/>
            <a:ext cx="4391721" cy="3294051"/>
          </a:xfrm>
          <a:prstGeom prst="rect">
            <a:avLst/>
          </a:prstGeom>
          <a:noFill/>
        </p:spPr>
      </p:pic>
    </p:spTree>
  </p:cSld>
  <p:clrMapOvr>
    <a:masterClrMapping/>
  </p:clrMapOvr>
  <p:transition advTm="3743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</TotalTime>
  <Words>673</Words>
  <Application>Microsoft Office PowerPoint</Application>
  <PresentationFormat>Экран (4:3)</PresentationFormat>
  <Paragraphs>143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За счет школьного компонента</vt:lpstr>
      <vt:lpstr>Реализация казачьего компонента в воспитательной деятельности</vt:lpstr>
      <vt:lpstr>Основные направления  деятельности:</vt:lpstr>
      <vt:lpstr>Кружки и секции на базе лицея</vt:lpstr>
      <vt:lpstr>Слайд 13</vt:lpstr>
      <vt:lpstr> Перечень профилей: </vt:lpstr>
      <vt:lpstr>По заключенным договорам с  военными высшими учебными заведениями поступили в следующие учебные заведения: </vt:lpstr>
      <vt:lpstr>Слайд 16</vt:lpstr>
      <vt:lpstr>Слайд 17</vt:lpstr>
      <vt:lpstr>Модель выпускника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Совет Актива лицея </vt:lpstr>
      <vt:lpstr>Слайд 50</vt:lpstr>
      <vt:lpstr>Слайд 51</vt:lpstr>
      <vt:lpstr>Слайд 52</vt:lpstr>
      <vt:lpstr>Мы Вас ждем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ШевелаТА</cp:lastModifiedBy>
  <cp:revision>71</cp:revision>
  <dcterms:modified xsi:type="dcterms:W3CDTF">2013-04-02T15:13:32Z</dcterms:modified>
</cp:coreProperties>
</file>